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5143500" cy="9144000"/>
  <p:embeddedFontLst>
    <p:embeddedFont>
      <p:font typeface="Noto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otoSans-bold.fntdata"/><Relationship Id="rId14" Type="http://schemas.openxmlformats.org/officeDocument/2006/relationships/font" Target="fonts/NotoSans-regular.fntdata"/><Relationship Id="rId17" Type="http://schemas.openxmlformats.org/officeDocument/2006/relationships/font" Target="fonts/NotoSans-boldItalic.fntdata"/><Relationship Id="rId16" Type="http://schemas.openxmlformats.org/officeDocument/2006/relationships/font" Target="fonts/Noto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/>
          <p:nvPr>
            <p:ph idx="2" type="sldImg"/>
          </p:nvPr>
        </p:nvSpPr>
        <p:spPr>
          <a:xfrm>
            <a:off x="685800" y="1143000"/>
            <a:ext cx="5485680" cy="30855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:notes"/>
          <p:cNvSpPr txBox="1"/>
          <p:nvPr>
            <p:ph idx="12"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/>
          <p:nvPr>
            <p:ph idx="2" type="sldImg"/>
          </p:nvPr>
        </p:nvSpPr>
        <p:spPr>
          <a:xfrm>
            <a:off x="685800" y="1143000"/>
            <a:ext cx="5485680" cy="30855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:notes"/>
          <p:cNvSpPr txBox="1"/>
          <p:nvPr>
            <p:ph idx="12"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/>
          <p:nvPr>
            <p:ph idx="2" type="sldImg"/>
          </p:nvPr>
        </p:nvSpPr>
        <p:spPr>
          <a:xfrm>
            <a:off x="685800" y="1143000"/>
            <a:ext cx="5485680" cy="30855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:notes"/>
          <p:cNvSpPr txBox="1"/>
          <p:nvPr>
            <p:ph idx="12"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/>
          <p:nvPr>
            <p:ph idx="2" type="sldImg"/>
          </p:nvPr>
        </p:nvSpPr>
        <p:spPr>
          <a:xfrm>
            <a:off x="685800" y="1143000"/>
            <a:ext cx="5485680" cy="30855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:notes"/>
          <p:cNvSpPr txBox="1"/>
          <p:nvPr>
            <p:ph idx="12"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/>
          <p:nvPr>
            <p:ph idx="2" type="sldImg"/>
          </p:nvPr>
        </p:nvSpPr>
        <p:spPr>
          <a:xfrm>
            <a:off x="685800" y="1143000"/>
            <a:ext cx="5485680" cy="30855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5:notes"/>
          <p:cNvSpPr txBox="1"/>
          <p:nvPr>
            <p:ph idx="1"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:notes"/>
          <p:cNvSpPr txBox="1"/>
          <p:nvPr>
            <p:ph idx="12"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/>
          <p:nvPr>
            <p:ph idx="2" type="sldImg"/>
          </p:nvPr>
        </p:nvSpPr>
        <p:spPr>
          <a:xfrm>
            <a:off x="685800" y="1143000"/>
            <a:ext cx="5485680" cy="30855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" name="Google Shape;181;p6:notes"/>
          <p:cNvSpPr txBox="1"/>
          <p:nvPr>
            <p:ph idx="1"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:notes"/>
          <p:cNvSpPr txBox="1"/>
          <p:nvPr>
            <p:ph idx="12"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/>
          <p:nvPr>
            <p:ph idx="2" type="sldImg"/>
          </p:nvPr>
        </p:nvSpPr>
        <p:spPr>
          <a:xfrm>
            <a:off x="685800" y="1143000"/>
            <a:ext cx="5485680" cy="30855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7:notes"/>
          <p:cNvSpPr txBox="1"/>
          <p:nvPr>
            <p:ph idx="1"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7:notes"/>
          <p:cNvSpPr txBox="1"/>
          <p:nvPr>
            <p:ph idx="12"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/>
          <p:nvPr>
            <p:ph idx="2" type="sldImg"/>
          </p:nvPr>
        </p:nvSpPr>
        <p:spPr>
          <a:xfrm>
            <a:off x="685800" y="1143000"/>
            <a:ext cx="5485680" cy="30855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p8:notes"/>
          <p:cNvSpPr txBox="1"/>
          <p:nvPr>
            <p:ph idx="1"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8:notes"/>
          <p:cNvSpPr txBox="1"/>
          <p:nvPr>
            <p:ph idx="12"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:notes"/>
          <p:cNvSpPr/>
          <p:nvPr>
            <p:ph idx="2" type="sldImg"/>
          </p:nvPr>
        </p:nvSpPr>
        <p:spPr>
          <a:xfrm>
            <a:off x="685800" y="1143000"/>
            <a:ext cx="5485680" cy="30855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3" name="Google Shape;283;p9:notes"/>
          <p:cNvSpPr txBox="1"/>
          <p:nvPr>
            <p:ph idx="1"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9:notes"/>
          <p:cNvSpPr txBox="1"/>
          <p:nvPr>
            <p:ph idx="12"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40.png"/><Relationship Id="rId9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41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6.png"/><Relationship Id="rId5" Type="http://schemas.openxmlformats.org/officeDocument/2006/relationships/image" Target="../media/image24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Relationship Id="rId8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p14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-21521"/>
            <a:ext cx="9143278" cy="514296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733699" y="655250"/>
            <a:ext cx="7853100" cy="18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5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Auditoría Integral de Seguridad Active Directory</a:t>
            </a:r>
            <a:endParaRPr b="0" i="0" sz="4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2480452" y="2395463"/>
            <a:ext cx="4718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2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Proyecto Final de Ciberseguridad</a:t>
            </a:r>
            <a:endParaRPr b="1" i="1" sz="2320" u="none" cap="none" strike="noStrike">
              <a:solidFill>
                <a:srgbClr val="000000"/>
              </a:solidFill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160899" y="4628325"/>
            <a:ext cx="22602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5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Ilana Aminoff Ali</a:t>
            </a:r>
            <a:endParaRPr b="1" i="0" sz="2050" u="none" cap="none" strike="noStrike">
              <a:solidFill>
                <a:srgbClr val="000000"/>
              </a:solidFill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3728004" y="2861812"/>
            <a:ext cx="18645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5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Tokio School</a:t>
            </a:r>
            <a:endParaRPr b="1" i="1" sz="2050" u="none" cap="none" strike="noStrike">
              <a:solidFill>
                <a:srgbClr val="000000"/>
              </a:solidFill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6698950" y="4583473"/>
            <a:ext cx="21783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5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Octubre 2025</a:t>
            </a:r>
            <a:endParaRPr b="1" i="0" sz="185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7" name="Google Shape;7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280" cy="548568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0" y="0"/>
            <a:ext cx="9143280" cy="61380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235080" y="152640"/>
            <a:ext cx="2416680" cy="308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2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Resumen Ejecutivo</a:t>
            </a:r>
            <a:endParaRPr b="0" i="0" sz="20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1538640" y="870840"/>
            <a:ext cx="1608480" cy="27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OBJETO Y ALCANCE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228600" y="1395000"/>
            <a:ext cx="4228560" cy="63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Auditoría técnica exhaustiva sobre el entorno central de Active Directory, infraestructura responsable de la gestión de identidades, permisos y acceso a información crítica en el ecosistema productivo de la organización.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1155240" y="2342160"/>
            <a:ext cx="2375280" cy="27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METODOLOGÍAS APLICADAS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228600" y="2866680"/>
            <a:ext cx="4228560" cy="63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Marcos de referencia internacionales (PTES, NIST CSF, CIS Controls v8, MITRE ATT&amp;CK), combinando herramientas especializadas (PingCastle, BloodHound, Nmap) y automatización avanzada mediante N8N.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1492200" y="3813840"/>
            <a:ext cx="1701360" cy="27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GRAVEDAD TÉCNICA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228600" y="4417920"/>
            <a:ext cx="422856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El entorno presentaba 27 vulnerabilidades críticas que permitían compromiso total en minutos, con múltiples vectores de ataque activos y ausencia de controles preventivos.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6" name="Google Shape;8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9400" y="1978920"/>
            <a:ext cx="2142360" cy="2142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" name="Google Shape;9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280" cy="531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0" y="0"/>
            <a:ext cx="9143280" cy="61380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236880" y="152640"/>
            <a:ext cx="2701440" cy="308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2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Principales Hallazgos</a:t>
            </a:r>
            <a:endParaRPr b="0" i="0" sz="20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228600" y="843120"/>
            <a:ext cx="4228560" cy="118512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228600" y="843120"/>
            <a:ext cx="27720" cy="1185120"/>
          </a:xfrm>
          <a:prstGeom prst="rect">
            <a:avLst/>
          </a:prstGeom>
          <a:solidFill>
            <a:srgbClr val="3E92C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7" name="Google Shape;9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080" y="1000080"/>
            <a:ext cx="17064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>
            <a:off x="502560" y="982440"/>
            <a:ext cx="2726280" cy="20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 Gestión de Credenciales Crítica 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343080" y="1353240"/>
            <a:ext cx="399996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Políticas de contraseñas deficientes y ausencia de bloqueo tras intentos fallidos. Cuentas de administrador y servicios expuestas con gestión inadecuada.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228600" y="2257560"/>
            <a:ext cx="4228560" cy="118512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228600" y="2257560"/>
            <a:ext cx="27720" cy="1185120"/>
          </a:xfrm>
          <a:prstGeom prst="rect">
            <a:avLst/>
          </a:prstGeom>
          <a:solidFill>
            <a:srgbClr val="3E92C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2" name="Google Shape;10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080" y="2414520"/>
            <a:ext cx="19224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529200" y="2396880"/>
            <a:ext cx="2924280" cy="20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 Control de Acceso Comprometido 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343080" y="2767680"/>
            <a:ext cx="399996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Credenciales administrativas visibles en descripciones de usuario. Configuraciones permisivas que habilitan movimiento lateral sin restricciones.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228600" y="3672000"/>
            <a:ext cx="4228560" cy="118512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228600" y="3672000"/>
            <a:ext cx="27720" cy="1185120"/>
          </a:xfrm>
          <a:prstGeom prst="rect">
            <a:avLst/>
          </a:prstGeom>
          <a:solidFill>
            <a:srgbClr val="3E92C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7" name="Google Shape;10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080" y="3828960"/>
            <a:ext cx="21348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550080" y="3811320"/>
            <a:ext cx="2003760" cy="20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 Supervisión Deficiente 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343080" y="4182120"/>
            <a:ext cx="399996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Ausencia de monitoreo efectivo que impide detección temprana de accesos no autorizados y movimientos laterales en la red.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0" name="Google Shape;110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29400" y="1185840"/>
            <a:ext cx="2142360" cy="21423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4686480" y="3557520"/>
            <a:ext cx="4228560" cy="1185120"/>
          </a:xfrm>
          <a:prstGeom prst="rect">
            <a:avLst/>
          </a:prstGeom>
          <a:solidFill>
            <a:srgbClr val="0A2463">
              <a:alpha val="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5600880" y="3697200"/>
            <a:ext cx="2399400" cy="20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Exposición Operativa Crítica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4800600" y="4068000"/>
            <a:ext cx="399996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Un atacante puede tomar control total del entorno en menos de 5 minutos, acceder a información estratégica y paralizar operaciones clave.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9" name="Google Shape;1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280" cy="65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0" y="0"/>
            <a:ext cx="9143280" cy="61380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232920" y="152640"/>
            <a:ext cx="1612080" cy="308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2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Metodología</a:t>
            </a:r>
            <a:endParaRPr b="0" i="0" sz="20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228600" y="843120"/>
            <a:ext cx="4228560" cy="138528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228600" y="843120"/>
            <a:ext cx="27720" cy="1385280"/>
          </a:xfrm>
          <a:prstGeom prst="rect">
            <a:avLst/>
          </a:prstGeom>
          <a:solidFill>
            <a:srgbClr val="3E92C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4" name="Google Shape;12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280" y="1100160"/>
            <a:ext cx="17064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/>
          <p:nvPr/>
        </p:nvSpPr>
        <p:spPr>
          <a:xfrm>
            <a:off x="542880" y="979920"/>
            <a:ext cx="3828240" cy="411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 PTES (Penetration Testing Execution Standard) 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314280" y="1581840"/>
            <a:ext cx="405684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Estructura principal de fases para la ejecución de pruebas de penetración, desde el reconocimiento hasta la explotación y el reporte.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228600" y="2400480"/>
            <a:ext cx="4228560" cy="112788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228600" y="2400480"/>
            <a:ext cx="27720" cy="1127880"/>
          </a:xfrm>
          <a:prstGeom prst="rect">
            <a:avLst/>
          </a:prstGeom>
          <a:solidFill>
            <a:srgbClr val="3E92C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9" name="Google Shape;12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280" y="2529000"/>
            <a:ext cx="17064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/>
          <p:nvPr/>
        </p:nvSpPr>
        <p:spPr>
          <a:xfrm>
            <a:off x="467640" y="2511360"/>
            <a:ext cx="3187800" cy="20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 NIST Cybersecurity Framework (CSF) 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314280" y="2961720"/>
            <a:ext cx="4056840" cy="319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Lineamientos para identificar, proteger, detectar, responder y recuperar, alineando la auditoría con estándares empresariales.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228600" y="3700440"/>
            <a:ext cx="4228560" cy="112788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228600" y="3700440"/>
            <a:ext cx="27720" cy="1127880"/>
          </a:xfrm>
          <a:prstGeom prst="rect">
            <a:avLst/>
          </a:prstGeom>
          <a:solidFill>
            <a:srgbClr val="3E92C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4" name="Google Shape;13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280" y="3828960"/>
            <a:ext cx="17064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470880" y="3811320"/>
            <a:ext cx="2514240" cy="20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 CIS Critical Security Controls 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314280" y="4261680"/>
            <a:ext cx="4056840" cy="319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Priorización de medidas de seguridad técnicas, especialmente en la protección y endurecimiento de Active Directory.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228600" y="5000760"/>
            <a:ext cx="4228560" cy="112788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228600" y="5000760"/>
            <a:ext cx="27720" cy="1127880"/>
          </a:xfrm>
          <a:prstGeom prst="rect">
            <a:avLst/>
          </a:prstGeom>
          <a:solidFill>
            <a:srgbClr val="3E92C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9" name="Google Shape;13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280" y="5129280"/>
            <a:ext cx="19224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/>
        </p:nvSpPr>
        <p:spPr>
          <a:xfrm>
            <a:off x="512280" y="5111640"/>
            <a:ext cx="1321200" cy="20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 MITRE ATT&amp;CK 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314280" y="5482440"/>
            <a:ext cx="405684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Marco táctico y técnico para mapear las técnicas y procedimientos (TTPs) empleados durante la simulación de ataques.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2" name="Google Shape;142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3360" y="1842840"/>
            <a:ext cx="3214080" cy="2535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/>
          <p:nvPr/>
        </p:nvSpPr>
        <p:spPr>
          <a:xfrm>
            <a:off x="4686480" y="4832640"/>
            <a:ext cx="4228560" cy="806400"/>
          </a:xfrm>
          <a:prstGeom prst="rect">
            <a:avLst/>
          </a:prstGeom>
          <a:solidFill>
            <a:srgbClr val="0A2463">
              <a:alpha val="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4686480" y="4885200"/>
            <a:ext cx="4228560" cy="701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075" lIns="136075" spcFirstLastPara="1" rIns="136075" wrap="square" tIns="136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939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 "La integración de estos marcos permite cubrir tanto la visión operativa del pentesting como la alineación estratégica con políticas y controles de seguridad empresarial." </a:t>
            </a:r>
            <a:endParaRPr b="0" i="0" sz="93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0" name="Google Shape;15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280" cy="569988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/>
          <p:nvPr/>
        </p:nvSpPr>
        <p:spPr>
          <a:xfrm>
            <a:off x="0" y="0"/>
            <a:ext cx="9143280" cy="61380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236160" y="152640"/>
            <a:ext cx="2975760" cy="308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2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Entorno de Laboratorio</a:t>
            </a:r>
            <a:endParaRPr b="0" i="0" sz="20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1134000" y="870840"/>
            <a:ext cx="2417760" cy="27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Especificaciones del Entorno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228600" y="1285920"/>
            <a:ext cx="1662840" cy="38520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228600" y="1319040"/>
            <a:ext cx="1662840" cy="319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275" lIns="102225" spcFirstLastPara="1" rIns="102225" wrap="square" tIns="8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Elemento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1892160" y="1285920"/>
            <a:ext cx="2564640" cy="38520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1892160" y="1319040"/>
            <a:ext cx="2564640" cy="319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275" lIns="102225" spcFirstLastPara="1" rIns="102225" wrap="square" tIns="8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Descripción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228600" y="1671480"/>
            <a:ext cx="4228560" cy="388440"/>
          </a:xfrm>
          <a:prstGeom prst="rect">
            <a:avLst/>
          </a:prstGeom>
          <a:solidFill>
            <a:srgbClr val="D6E4F0">
              <a:alpha val="2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228600" y="1706040"/>
            <a:ext cx="1662840" cy="319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275" lIns="102225" spcFirstLastPara="1" rIns="102225" wrap="square" tIns="8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Dominio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1892160" y="1706040"/>
            <a:ext cx="2564640" cy="319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275" lIns="102225" spcFirstLastPara="1" rIns="102225" wrap="square" tIns="8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domain.local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228600" y="2097360"/>
            <a:ext cx="1662840" cy="319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275" lIns="102225" spcFirstLastPara="1" rIns="102225" wrap="square" tIns="8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Controlador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1892160" y="2097360"/>
            <a:ext cx="2564640" cy="319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275" lIns="102225" spcFirstLastPara="1" rIns="102225" wrap="square" tIns="8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WIN-B820FDLIP42.domain.local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228600" y="2453760"/>
            <a:ext cx="4228560" cy="392040"/>
          </a:xfrm>
          <a:prstGeom prst="rect">
            <a:avLst/>
          </a:prstGeom>
          <a:solidFill>
            <a:srgbClr val="D6E4F0">
              <a:alpha val="2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228600" y="2490120"/>
            <a:ext cx="1662840" cy="319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275" lIns="102225" spcFirstLastPara="1" rIns="102225" wrap="square" tIns="8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Sistema Operativo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1892160" y="2490120"/>
            <a:ext cx="2564640" cy="319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275" lIns="102225" spcFirstLastPara="1" rIns="102225" wrap="square" tIns="8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Windows Server 2019 Standard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228600" y="2883240"/>
            <a:ext cx="1662840" cy="319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275" lIns="102225" spcFirstLastPara="1" rIns="102225" wrap="square" tIns="8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Framework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1892160" y="2883240"/>
            <a:ext cx="2564640" cy="319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275" lIns="102225" spcFirstLastPara="1" rIns="102225" wrap="square" tIns="8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Vulnerable-AD (GitHub)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228600" y="3239640"/>
            <a:ext cx="4228560" cy="392040"/>
          </a:xfrm>
          <a:prstGeom prst="rect">
            <a:avLst/>
          </a:prstGeom>
          <a:solidFill>
            <a:srgbClr val="D6E4F0">
              <a:alpha val="2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228600" y="3276000"/>
            <a:ext cx="1662840" cy="319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275" lIns="102225" spcFirstLastPara="1" rIns="102225" wrap="square" tIns="8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Usuarios de Prueba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1892160" y="3276000"/>
            <a:ext cx="2564640" cy="319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275" lIns="102225" spcFirstLastPara="1" rIns="102225" wrap="square" tIns="8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103 cuentas generadas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228600" y="3669120"/>
            <a:ext cx="1662840" cy="319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275" lIns="102225" spcFirstLastPara="1" rIns="102225" wrap="square" tIns="8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Cliente Pentesting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1892160" y="3669120"/>
            <a:ext cx="2564640" cy="319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275" lIns="102225" spcFirstLastPara="1" rIns="102225" wrap="square" tIns="80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Kali Linux 2025.2 Rolling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1063800" y="4285440"/>
            <a:ext cx="2558160" cy="27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Consideraciones de Seguridad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704880" y="4728240"/>
            <a:ext cx="3446640" cy="14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9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Comunicación a través de interfaz Host-only (192.168.37.0/24)</a:t>
            </a:r>
            <a:endParaRPr b="0" i="0" sz="93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8"/>
          <p:cNvSpPr/>
          <p:nvPr/>
        </p:nvSpPr>
        <p:spPr>
          <a:xfrm>
            <a:off x="865800" y="4985640"/>
            <a:ext cx="3124800" cy="14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9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Entorno completamente aislado de redes de producción</a:t>
            </a:r>
            <a:endParaRPr b="0" i="0" sz="93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1002960" y="5242680"/>
            <a:ext cx="2850480" cy="14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9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Snapshots limpios para garantizar reproducibilidad</a:t>
            </a:r>
            <a:endParaRPr b="0" i="0" sz="93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7" name="Google Shape;1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4800" y="1833120"/>
            <a:ext cx="3571200" cy="234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>
            <a:off x="4939200" y="4571280"/>
            <a:ext cx="3722400" cy="14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939" u="none" cap="none" strike="noStrike">
                <a:solidFill>
                  <a:srgbClr val="1E5F8C"/>
                </a:solidFill>
                <a:latin typeface="Noto Sans"/>
                <a:ea typeface="Noto Sans"/>
                <a:cs typeface="Noto Sans"/>
                <a:sym typeface="Noto Sans"/>
              </a:rPr>
              <a:t>Diagrama de red del laboratorio controlado para pruebas de auditoría</a:t>
            </a:r>
            <a:endParaRPr b="0" i="0" sz="93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4" name="Google Shape;1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280" cy="558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/>
          <p:nvPr/>
        </p:nvSpPr>
        <p:spPr>
          <a:xfrm>
            <a:off x="0" y="0"/>
            <a:ext cx="9143280" cy="61380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242280" y="152640"/>
            <a:ext cx="3882600" cy="308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2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Vulnerabilidades Identificadas</a:t>
            </a:r>
            <a:endParaRPr b="0" i="0" sz="20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1281600" y="870840"/>
            <a:ext cx="2122200" cy="27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Vulnerabilidades Críticas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228600" y="1285920"/>
            <a:ext cx="4228560" cy="30636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228600" y="1285920"/>
            <a:ext cx="20880" cy="30636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0" name="Google Shape;19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840" y="1375200"/>
            <a:ext cx="127800" cy="1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/>
          <p:nvPr/>
        </p:nvSpPr>
        <p:spPr>
          <a:xfrm>
            <a:off x="553320" y="1367280"/>
            <a:ext cx="2743920" cy="14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9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AS-REP Roasting - Sin Preautenticación Kerberos </a:t>
            </a:r>
            <a:endParaRPr b="0" i="0" sz="93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228600" y="1650240"/>
            <a:ext cx="4228560" cy="30636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228600" y="1650240"/>
            <a:ext cx="20880" cy="30636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4" name="Google Shape;19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840" y="1739520"/>
            <a:ext cx="127800" cy="1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/>
          <p:nvPr/>
        </p:nvSpPr>
        <p:spPr>
          <a:xfrm>
            <a:off x="516240" y="1731600"/>
            <a:ext cx="1834200" cy="14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9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Kerberoasting - SPNs Expuestos </a:t>
            </a:r>
            <a:endParaRPr b="0" i="0" sz="93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9"/>
          <p:cNvSpPr/>
          <p:nvPr/>
        </p:nvSpPr>
        <p:spPr>
          <a:xfrm>
            <a:off x="228600" y="2014560"/>
            <a:ext cx="4228560" cy="30636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228600" y="2014560"/>
            <a:ext cx="20880" cy="30636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8" name="Google Shape;19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840" y="2103840"/>
            <a:ext cx="127800" cy="1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/>
          <p:nvPr/>
        </p:nvSpPr>
        <p:spPr>
          <a:xfrm>
            <a:off x="557640" y="2095920"/>
            <a:ext cx="2853720" cy="14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9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Políticas de Contraseñas Extremadamente Débiles </a:t>
            </a:r>
            <a:endParaRPr b="0" i="0" sz="93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9"/>
          <p:cNvSpPr/>
          <p:nvPr/>
        </p:nvSpPr>
        <p:spPr>
          <a:xfrm>
            <a:off x="228600" y="2378880"/>
            <a:ext cx="4228560" cy="30636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9"/>
          <p:cNvSpPr/>
          <p:nvPr/>
        </p:nvSpPr>
        <p:spPr>
          <a:xfrm>
            <a:off x="228600" y="2378880"/>
            <a:ext cx="20880" cy="30636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2" name="Google Shape;20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840" y="2468160"/>
            <a:ext cx="127800" cy="1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9"/>
          <p:cNvSpPr/>
          <p:nvPr/>
        </p:nvSpPr>
        <p:spPr>
          <a:xfrm>
            <a:off x="518400" y="2460240"/>
            <a:ext cx="1913400" cy="14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9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Acceso LDAP Anónimo Habilitado </a:t>
            </a:r>
            <a:endParaRPr b="0" i="0" sz="93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228600" y="2743200"/>
            <a:ext cx="4228560" cy="30636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228600" y="2743200"/>
            <a:ext cx="20880" cy="30636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6" name="Google Shape;20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840" y="2832480"/>
            <a:ext cx="127800" cy="1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9"/>
          <p:cNvSpPr/>
          <p:nvPr/>
        </p:nvSpPr>
        <p:spPr>
          <a:xfrm>
            <a:off x="538200" y="2824560"/>
            <a:ext cx="2341800" cy="14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9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Credenciales Expuestas en Descripciones </a:t>
            </a:r>
            <a:endParaRPr b="0" i="0" sz="93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884880" y="3249720"/>
            <a:ext cx="2916000" cy="27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Vulnerabilidades de Alta Prioridad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228600" y="3664800"/>
            <a:ext cx="4228560" cy="30636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9"/>
          <p:cNvSpPr/>
          <p:nvPr/>
        </p:nvSpPr>
        <p:spPr>
          <a:xfrm>
            <a:off x="228600" y="3664800"/>
            <a:ext cx="20880" cy="30636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1" name="Google Shape;21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840" y="3754080"/>
            <a:ext cx="127800" cy="1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/>
          <p:nvPr/>
        </p:nvSpPr>
        <p:spPr>
          <a:xfrm>
            <a:off x="513000" y="3746160"/>
            <a:ext cx="1814400" cy="14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9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SMB Message Signing Opcional </a:t>
            </a:r>
            <a:endParaRPr b="0" i="0" sz="93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228600" y="4029120"/>
            <a:ext cx="4228560" cy="30636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228600" y="4029120"/>
            <a:ext cx="20880" cy="30636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5" name="Google Shape;21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840" y="4118400"/>
            <a:ext cx="127800" cy="1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9"/>
          <p:cNvSpPr/>
          <p:nvPr/>
        </p:nvSpPr>
        <p:spPr>
          <a:xfrm>
            <a:off x="537480" y="4110480"/>
            <a:ext cx="2361600" cy="14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9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Protocolo Autenticación Legacy (NTLMv1) </a:t>
            </a:r>
            <a:endParaRPr b="0" i="0" sz="93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228600" y="4393440"/>
            <a:ext cx="4228560" cy="30636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228600" y="4393440"/>
            <a:ext cx="20880" cy="30636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9" name="Google Shape;21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840" y="4482720"/>
            <a:ext cx="127800" cy="1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9"/>
          <p:cNvSpPr/>
          <p:nvPr/>
        </p:nvSpPr>
        <p:spPr>
          <a:xfrm>
            <a:off x="525960" y="4474800"/>
            <a:ext cx="2087280" cy="14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9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Configuraciones Kerberos Inseguras </a:t>
            </a:r>
            <a:endParaRPr b="0" i="0" sz="93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1" name="Google Shape;22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3360" y="1069200"/>
            <a:ext cx="3214080" cy="169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2" name="Google Shape;22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86480" y="3214800"/>
            <a:ext cx="4228560" cy="2142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8" name="Google Shape;2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280" cy="558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0"/>
          <p:cNvSpPr/>
          <p:nvPr/>
        </p:nvSpPr>
        <p:spPr>
          <a:xfrm>
            <a:off x="0" y="0"/>
            <a:ext cx="9143280" cy="61380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235800" y="152640"/>
            <a:ext cx="2658960" cy="308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2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Plan de Remediación</a:t>
            </a:r>
            <a:endParaRPr b="0" i="0" sz="20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781920" y="870840"/>
            <a:ext cx="3121920" cy="27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Estrategia de Remediación por Fases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228600" y="1285920"/>
            <a:ext cx="4228560" cy="82800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228600" y="1285920"/>
            <a:ext cx="27720" cy="828000"/>
          </a:xfrm>
          <a:prstGeom prst="rect">
            <a:avLst/>
          </a:prstGeom>
          <a:solidFill>
            <a:srgbClr val="3E92C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34" name="Google Shape;23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280" y="1407240"/>
            <a:ext cx="142200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0"/>
          <p:cNvSpPr/>
          <p:nvPr/>
        </p:nvSpPr>
        <p:spPr>
          <a:xfrm>
            <a:off x="518760" y="1398240"/>
            <a:ext cx="1609920" cy="1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 Fase 1: Crítica (0-7 días)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0"/>
          <p:cNvSpPr/>
          <p:nvPr/>
        </p:nvSpPr>
        <p:spPr>
          <a:xfrm>
            <a:off x="314280" y="1692000"/>
            <a:ext cx="4056840" cy="286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9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Control total del dominio, mitigación de escalada de privilegios directa y exposición masiva de credenciales. </a:t>
            </a:r>
            <a:endParaRPr b="0" i="0" sz="93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0"/>
          <p:cNvSpPr/>
          <p:nvPr/>
        </p:nvSpPr>
        <p:spPr>
          <a:xfrm>
            <a:off x="228600" y="2286000"/>
            <a:ext cx="4228560" cy="82800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228600" y="2286000"/>
            <a:ext cx="27720" cy="828000"/>
          </a:xfrm>
          <a:prstGeom prst="rect">
            <a:avLst/>
          </a:prstGeom>
          <a:solidFill>
            <a:srgbClr val="3E92C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39" name="Google Shape;23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280" y="2407320"/>
            <a:ext cx="124200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0"/>
          <p:cNvSpPr/>
          <p:nvPr/>
        </p:nvSpPr>
        <p:spPr>
          <a:xfrm>
            <a:off x="515520" y="2398320"/>
            <a:ext cx="2175480" cy="1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 Fase 2: Alta Prioridad (8-30 días)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314280" y="2692080"/>
            <a:ext cx="4056840" cy="286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9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Persistencia avanzada, escalada de privilegios moderada y exposición de credenciales moderada. </a:t>
            </a:r>
            <a:endParaRPr b="0" i="0" sz="93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228600" y="3286080"/>
            <a:ext cx="4228560" cy="82800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0"/>
          <p:cNvSpPr/>
          <p:nvPr/>
        </p:nvSpPr>
        <p:spPr>
          <a:xfrm>
            <a:off x="228600" y="3286080"/>
            <a:ext cx="27720" cy="828000"/>
          </a:xfrm>
          <a:prstGeom prst="rect">
            <a:avLst/>
          </a:prstGeom>
          <a:solidFill>
            <a:srgbClr val="3E92C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44" name="Google Shape;24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280" y="3407400"/>
            <a:ext cx="142200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0"/>
          <p:cNvSpPr/>
          <p:nvPr/>
        </p:nvSpPr>
        <p:spPr>
          <a:xfrm>
            <a:off x="543600" y="3398400"/>
            <a:ext cx="2388600" cy="1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 Fase 3: Media Prioridad (30-90 días)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0"/>
          <p:cNvSpPr/>
          <p:nvPr/>
        </p:nvSpPr>
        <p:spPr>
          <a:xfrm>
            <a:off x="314280" y="3763800"/>
            <a:ext cx="4056840" cy="14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9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Endurecimiento defensivo, configuraciones de red y servicios expuestos. </a:t>
            </a:r>
            <a:endParaRPr b="0" i="0" sz="93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0"/>
          <p:cNvSpPr/>
          <p:nvPr/>
        </p:nvSpPr>
        <p:spPr>
          <a:xfrm>
            <a:off x="228600" y="4286160"/>
            <a:ext cx="4228560" cy="63504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0"/>
          <p:cNvSpPr/>
          <p:nvPr/>
        </p:nvSpPr>
        <p:spPr>
          <a:xfrm>
            <a:off x="228600" y="4286160"/>
            <a:ext cx="27720" cy="635040"/>
          </a:xfrm>
          <a:prstGeom prst="rect">
            <a:avLst/>
          </a:prstGeom>
          <a:solidFill>
            <a:srgbClr val="3E92C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49" name="Google Shape;24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4280" y="4407840"/>
            <a:ext cx="142200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0"/>
          <p:cNvSpPr/>
          <p:nvPr/>
        </p:nvSpPr>
        <p:spPr>
          <a:xfrm>
            <a:off x="534600" y="4398480"/>
            <a:ext cx="2152440" cy="1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 Fase 4: Baja Prioridad (90+ días)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0"/>
          <p:cNvSpPr/>
          <p:nvPr/>
        </p:nvSpPr>
        <p:spPr>
          <a:xfrm>
            <a:off x="898200" y="4667400"/>
            <a:ext cx="2889000" cy="14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9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Optimizaciones finales y mejoras de configuración. </a:t>
            </a:r>
            <a:endParaRPr b="0" i="0" sz="93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2" name="Google Shape;252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29400" y="843120"/>
            <a:ext cx="2142360" cy="2142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3" name="Google Shape;253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86480" y="3214800"/>
            <a:ext cx="4228560" cy="2142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9" name="Google Shape;25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280" cy="58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1"/>
          <p:cNvSpPr/>
          <p:nvPr/>
        </p:nvSpPr>
        <p:spPr>
          <a:xfrm>
            <a:off x="0" y="0"/>
            <a:ext cx="9143280" cy="61380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1"/>
          <p:cNvSpPr/>
          <p:nvPr/>
        </p:nvSpPr>
        <p:spPr>
          <a:xfrm>
            <a:off x="236880" y="152640"/>
            <a:ext cx="2997360" cy="308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2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Resultados y Beneficios</a:t>
            </a:r>
            <a:endParaRPr b="0" i="0" sz="20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2" name="Google Shape;26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885960"/>
            <a:ext cx="17064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1"/>
          <p:cNvSpPr/>
          <p:nvPr/>
        </p:nvSpPr>
        <p:spPr>
          <a:xfrm>
            <a:off x="394200" y="868320"/>
            <a:ext cx="2358720" cy="20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 Control Defensivo Robusto 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4" name="Google Shape;26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1314360"/>
            <a:ext cx="113760" cy="11376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1"/>
          <p:cNvSpPr/>
          <p:nvPr/>
        </p:nvSpPr>
        <p:spPr>
          <a:xfrm>
            <a:off x="428760" y="1340280"/>
            <a:ext cx="4028400" cy="319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Directorio blindado con imposibilidad de escalada rápida de permisos.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6" name="Google Shape;26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1857240"/>
            <a:ext cx="113760" cy="11376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1"/>
          <p:cNvSpPr/>
          <p:nvPr/>
        </p:nvSpPr>
        <p:spPr>
          <a:xfrm>
            <a:off x="428760" y="1883160"/>
            <a:ext cx="4028400" cy="319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Eliminación de vectores de persistencia y técnicas de movimiento lateral sin restricciones.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8" name="Google Shape;26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2414520"/>
            <a:ext cx="17064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1"/>
          <p:cNvSpPr/>
          <p:nvPr/>
        </p:nvSpPr>
        <p:spPr>
          <a:xfrm>
            <a:off x="384480" y="2396880"/>
            <a:ext cx="2255400" cy="20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 Preparación Institucional 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0" name="Google Shape;27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2843280"/>
            <a:ext cx="113760" cy="11376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/>
          <p:nvPr/>
        </p:nvSpPr>
        <p:spPr>
          <a:xfrm>
            <a:off x="428760" y="2868840"/>
            <a:ext cx="4028400" cy="319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Ambiente preparado para auditoría externa y cumplimiento con marcos internacionales.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2" name="Google Shape;27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3386160"/>
            <a:ext cx="113760" cy="11376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1"/>
          <p:cNvSpPr/>
          <p:nvPr/>
        </p:nvSpPr>
        <p:spPr>
          <a:xfrm>
            <a:off x="428760" y="3412080"/>
            <a:ext cx="4028400" cy="319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Documentación exhaustiva que excede requisitos normativos, garantizando trazabilidad completa.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4" name="Google Shape;27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600" y="3943440"/>
            <a:ext cx="14940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1"/>
          <p:cNvSpPr/>
          <p:nvPr/>
        </p:nvSpPr>
        <p:spPr>
          <a:xfrm>
            <a:off x="373680" y="3925800"/>
            <a:ext cx="1839240" cy="20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A2463"/>
                </a:solidFill>
                <a:latin typeface="Noto Sans"/>
                <a:ea typeface="Noto Sans"/>
                <a:cs typeface="Noto Sans"/>
                <a:sym typeface="Noto Sans"/>
              </a:rPr>
              <a:t> Escalabilidad Segura 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6" name="Google Shape;27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4371840"/>
            <a:ext cx="113760" cy="11376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1"/>
          <p:cNvSpPr/>
          <p:nvPr/>
        </p:nvSpPr>
        <p:spPr>
          <a:xfrm>
            <a:off x="428760" y="4504680"/>
            <a:ext cx="4028400" cy="319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Base sólida para crecimiento empresarial con capacidad de incorporar nuevas estaciones de trabajo bajo políticas robustas.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8" name="Google Shape;27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5129280"/>
            <a:ext cx="113760" cy="11376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1"/>
          <p:cNvSpPr/>
          <p:nvPr/>
        </p:nvSpPr>
        <p:spPr>
          <a:xfrm>
            <a:off x="428760" y="5154840"/>
            <a:ext cx="4028400" cy="319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Procedimientos y evidencias replicables para mejora continua y auditorías futuras.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80" name="Google Shape;280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19920" y="1814400"/>
            <a:ext cx="3360960" cy="28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6" name="Google Shape;2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40" y="-13680"/>
            <a:ext cx="9143280" cy="67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2"/>
          <p:cNvSpPr/>
          <p:nvPr/>
        </p:nvSpPr>
        <p:spPr>
          <a:xfrm>
            <a:off x="3734640" y="209520"/>
            <a:ext cx="1674360" cy="308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2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Conclusiones</a:t>
            </a:r>
            <a:endParaRPr b="0" i="0" sz="20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2"/>
          <p:cNvSpPr/>
          <p:nvPr/>
        </p:nvSpPr>
        <p:spPr>
          <a:xfrm>
            <a:off x="228600" y="957240"/>
            <a:ext cx="4228560" cy="1356480"/>
          </a:xfrm>
          <a:prstGeom prst="rect">
            <a:avLst/>
          </a:prstGeom>
          <a:solidFill>
            <a:srgbClr val="FFFFFF">
              <a:alpha val="1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89" name="Google Shape;28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960" y="1171440"/>
            <a:ext cx="17064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2"/>
          <p:cNvSpPr/>
          <p:nvPr/>
        </p:nvSpPr>
        <p:spPr>
          <a:xfrm>
            <a:off x="591480" y="1153800"/>
            <a:ext cx="2595240" cy="20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Transformación de Seguridad 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2"/>
          <p:cNvSpPr/>
          <p:nvPr/>
        </p:nvSpPr>
        <p:spPr>
          <a:xfrm>
            <a:off x="399960" y="1581840"/>
            <a:ext cx="388548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La auditoría transformó una infraestructura críticamente vulnerable en un entorno resiliente y conforme a las mejores prácticas internacionales de ciberseguridad.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2"/>
          <p:cNvSpPr/>
          <p:nvPr/>
        </p:nvSpPr>
        <p:spPr>
          <a:xfrm>
            <a:off x="4591080" y="983160"/>
            <a:ext cx="4228560" cy="1356480"/>
          </a:xfrm>
          <a:prstGeom prst="rect">
            <a:avLst/>
          </a:prstGeom>
          <a:solidFill>
            <a:srgbClr val="FFFFFF">
              <a:alpha val="1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3" name="Google Shape;29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0000" y="1260000"/>
            <a:ext cx="17064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2"/>
          <p:cNvSpPr/>
          <p:nvPr/>
        </p:nvSpPr>
        <p:spPr>
          <a:xfrm>
            <a:off x="4860000" y="1233720"/>
            <a:ext cx="1906200" cy="20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Modelo de Excelencia 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2"/>
          <p:cNvSpPr/>
          <p:nvPr/>
        </p:nvSpPr>
        <p:spPr>
          <a:xfrm>
            <a:off x="4680000" y="1581840"/>
            <a:ext cx="388548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El proyecto establece un modelo replicable que no solo elimina amenazas inmediatas, sino que habilita el crecimiento seguro de la infraestructura tecnológica.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2"/>
          <p:cNvSpPr/>
          <p:nvPr/>
        </p:nvSpPr>
        <p:spPr>
          <a:xfrm>
            <a:off x="1440000" y="4228920"/>
            <a:ext cx="6659640" cy="1170720"/>
          </a:xfrm>
          <a:prstGeom prst="rect">
            <a:avLst/>
          </a:prstGeom>
          <a:solidFill>
            <a:srgbClr val="FFFFFF">
              <a:alpha val="9803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2"/>
          <p:cNvSpPr/>
          <p:nvPr/>
        </p:nvSpPr>
        <p:spPr>
          <a:xfrm>
            <a:off x="1452600" y="4229280"/>
            <a:ext cx="27720" cy="1170720"/>
          </a:xfrm>
          <a:prstGeom prst="rect">
            <a:avLst/>
          </a:prstGeom>
          <a:solidFill>
            <a:srgbClr val="D6E4F0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1812600" y="4395600"/>
            <a:ext cx="5891040" cy="83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6075" lIns="136075" spcFirstLastPara="1" rIns="136075" wrap="square" tIns="136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4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"Esta auditoría integral demuestra competencias avanzadas en metodologías de ciberseguridad empresarial, automatización de procesos especializados y alineamiento con estándares internacionales." </a:t>
            </a:r>
            <a:endParaRPr b="0" i="0" sz="12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2431080" y="2423160"/>
            <a:ext cx="4228560" cy="1356480"/>
          </a:xfrm>
          <a:prstGeom prst="rect">
            <a:avLst/>
          </a:prstGeom>
          <a:solidFill>
            <a:srgbClr val="FFFFFF">
              <a:alpha val="1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00" name="Google Shape;30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20000" y="2565000"/>
            <a:ext cx="17064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2"/>
          <p:cNvSpPr/>
          <p:nvPr/>
        </p:nvSpPr>
        <p:spPr>
          <a:xfrm>
            <a:off x="2719080" y="2520000"/>
            <a:ext cx="2140920" cy="20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Beneficios a Largo Plazo 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2547000" y="2865240"/>
            <a:ext cx="388548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La intervención respalda la continuidad del negocio, mitiga riesgos productivos identificados y permite la trazabilidad completa de cualquier incidente futuro.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